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1.bin" ContentType="application/vnd.openxmlformats-officedocument.oleObject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2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72"/>
  </p:notesMasterIdLst>
  <p:handoutMasterIdLst>
    <p:handoutMasterId r:id="rId73"/>
  </p:handoutMasterIdLst>
  <p:sldIdLst>
    <p:sldId id="256" r:id="rId2"/>
    <p:sldId id="579" r:id="rId3"/>
    <p:sldId id="746" r:id="rId4"/>
    <p:sldId id="745" r:id="rId5"/>
    <p:sldId id="747" r:id="rId6"/>
    <p:sldId id="587" r:id="rId7"/>
    <p:sldId id="582" r:id="rId8"/>
    <p:sldId id="662" r:id="rId9"/>
    <p:sldId id="658" r:id="rId10"/>
    <p:sldId id="659" r:id="rId11"/>
    <p:sldId id="668" r:id="rId12"/>
    <p:sldId id="656" r:id="rId13"/>
    <p:sldId id="671" r:id="rId14"/>
    <p:sldId id="583" r:id="rId15"/>
    <p:sldId id="688" r:id="rId16"/>
    <p:sldId id="713" r:id="rId17"/>
    <p:sldId id="714" r:id="rId18"/>
    <p:sldId id="715" r:id="rId19"/>
    <p:sldId id="686" r:id="rId20"/>
    <p:sldId id="698" r:id="rId21"/>
    <p:sldId id="584" r:id="rId22"/>
    <p:sldId id="782" r:id="rId23"/>
    <p:sldId id="588" r:id="rId24"/>
    <p:sldId id="589" r:id="rId25"/>
    <p:sldId id="593" r:id="rId26"/>
    <p:sldId id="590" r:id="rId27"/>
    <p:sldId id="592" r:id="rId28"/>
    <p:sldId id="594" r:id="rId29"/>
    <p:sldId id="595" r:id="rId30"/>
    <p:sldId id="596" r:id="rId31"/>
    <p:sldId id="597" r:id="rId32"/>
    <p:sldId id="598" r:id="rId33"/>
    <p:sldId id="600" r:id="rId34"/>
    <p:sldId id="601" r:id="rId35"/>
    <p:sldId id="602" r:id="rId36"/>
    <p:sldId id="603" r:id="rId37"/>
    <p:sldId id="604" r:id="rId38"/>
    <p:sldId id="605" r:id="rId39"/>
    <p:sldId id="606" r:id="rId40"/>
    <p:sldId id="607" r:id="rId41"/>
    <p:sldId id="608" r:id="rId42"/>
    <p:sldId id="609" r:id="rId43"/>
    <p:sldId id="610" r:id="rId44"/>
    <p:sldId id="611" r:id="rId45"/>
    <p:sldId id="753" r:id="rId46"/>
    <p:sldId id="754" r:id="rId47"/>
    <p:sldId id="755" r:id="rId48"/>
    <p:sldId id="756" r:id="rId49"/>
    <p:sldId id="757" r:id="rId50"/>
    <p:sldId id="758" r:id="rId51"/>
    <p:sldId id="759" r:id="rId52"/>
    <p:sldId id="760" r:id="rId53"/>
    <p:sldId id="763" r:id="rId54"/>
    <p:sldId id="764" r:id="rId55"/>
    <p:sldId id="765" r:id="rId56"/>
    <p:sldId id="767" r:id="rId57"/>
    <p:sldId id="768" r:id="rId58"/>
    <p:sldId id="585" r:id="rId59"/>
    <p:sldId id="706" r:id="rId60"/>
    <p:sldId id="705" r:id="rId61"/>
    <p:sldId id="704" r:id="rId62"/>
    <p:sldId id="707" r:id="rId63"/>
    <p:sldId id="791" r:id="rId64"/>
    <p:sldId id="515" r:id="rId65"/>
    <p:sldId id="710" r:id="rId66"/>
    <p:sldId id="709" r:id="rId67"/>
    <p:sldId id="708" r:id="rId68"/>
    <p:sldId id="711" r:id="rId69"/>
    <p:sldId id="309" r:id="rId70"/>
    <p:sldId id="783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92" autoAdjust="0"/>
    <p:restoredTop sz="82380" autoAdjust="0"/>
  </p:normalViewPr>
  <p:slideViewPr>
    <p:cSldViewPr snapToGrid="0" snapToObjects="1">
      <p:cViewPr varScale="1">
        <p:scale>
          <a:sx n="94" d="100"/>
          <a:sy n="94" d="100"/>
        </p:scale>
        <p:origin x="-19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0670103896218"/>
          <c:y val="0.103346206400819"/>
          <c:w val="0.691431735952349"/>
          <c:h val="0.61492507287015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DNS lookup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1.5</c:v>
                </c:pt>
                <c:pt idx="2">
                  <c:v>0.9</c:v>
                </c:pt>
                <c:pt idx="3">
                  <c:v>1.6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TCP handshake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1.1</c:v>
                </c:pt>
                <c:pt idx="1">
                  <c:v>1.3</c:v>
                </c:pt>
                <c:pt idx="2">
                  <c:v>1.2</c:v>
                </c:pt>
                <c:pt idx="3">
                  <c:v>1.4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TCP transfer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5.0</c:v>
                </c:pt>
                <c:pt idx="2">
                  <c:v>8.5</c:v>
                </c:pt>
                <c:pt idx="3">
                  <c:v>10.0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TCP idle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5.0</c:v>
                </c:pt>
                <c:pt idx="1">
                  <c:v>7.5</c:v>
                </c:pt>
                <c:pt idx="2">
                  <c:v>6.0</c:v>
                </c:pt>
                <c:pt idx="3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125067144"/>
        <c:axId val="2125070264"/>
      </c:barChart>
      <c:catAx>
        <c:axId val="2125067144"/>
        <c:scaling>
          <c:orientation val="minMax"/>
        </c:scaling>
        <c:delete val="0"/>
        <c:axPos val="l"/>
        <c:majorTickMark val="none"/>
        <c:minorTickMark val="none"/>
        <c:tickLblPos val="nextTo"/>
        <c:crossAx val="2125070264"/>
        <c:crosses val="autoZero"/>
        <c:auto val="1"/>
        <c:lblAlgn val="ctr"/>
        <c:lblOffset val="100"/>
        <c:noMultiLvlLbl val="0"/>
      </c:catAx>
      <c:valAx>
        <c:axId val="2125070264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212506714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000346435242547087"/>
          <c:y val="0.887584101592124"/>
          <c:w val="0.999653564757453"/>
          <c:h val="0.11241589840787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CCE1A-A2CB-DB4A-9262-5361DDFB1621}" type="datetime1">
              <a:rPr lang="en-US" smtClean="0"/>
              <a:t>4/25/13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647A-0BCF-1544-9687-29D1F44BA946}" type="datetime1">
              <a:rPr lang="en-US" smtClean="0"/>
              <a:t>4/25/13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15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53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8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0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56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10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6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3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17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81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295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54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37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479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8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6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95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0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59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2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35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02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6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9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39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65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521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801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5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22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20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917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677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285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669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974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8921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707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493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885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359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334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24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0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5155F8C-A24F-E44E-8FE2-490E6AB7A9C1}" type="datetime1">
              <a:rPr lang="en-US" smtClean="0"/>
              <a:t>4/25/13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71F1F-008F-4A4A-B52B-76557B2AF745}" type="datetime1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04286-02F0-B142-B9AE-F26714486658}" type="datetime1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E726-CD8A-3F44-A765-DFBDE263E07F}" type="datetime1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4952E-EA90-2744-BD8A-EA65A37DDFFD}" type="datetime1">
              <a:rPr lang="en-US" smtClean="0"/>
              <a:t>4/25/13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097DB-337E-D747-BDCA-7D4EA58F34DE}" type="datetime1">
              <a:rPr lang="en-US" smtClean="0"/>
              <a:t>4/25/13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30888-6F73-8C48-9AEF-56ACAFED1EA6}" type="datetime1">
              <a:rPr lang="en-US" smtClean="0"/>
              <a:t>4/25/13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8D21-31CF-1946-81C5-D4C991BBB99A}" type="datetime1">
              <a:rPr lang="en-US" smtClean="0"/>
              <a:t>4/25/13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30F86-424B-A744-9275-DB264E2AB347}" type="datetime1">
              <a:rPr lang="en-US" smtClean="0"/>
              <a:t>4/25/13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2A8CFDCB-E4D7-5C43-9B79-7B381776AEDE}" type="datetime1">
              <a:rPr lang="en-US" smtClean="0"/>
              <a:t>4/25/13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CEEC9D-CC9A-904B-AA2A-EE90D4279EE1}" type="datetime1">
              <a:rPr lang="en-US" smtClean="0"/>
              <a:t>4/25/13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548DEA4E-752D-B946-B71F-B92FC18D8D09}" type="datetime1">
              <a:rPr lang="en-US" smtClean="0"/>
              <a:t>4/25/13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Mobiperf/MobiPer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University of Michigan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Ping (Impact of diverse Internet servers)</a:t>
            </a:r>
          </a:p>
          <a:p>
            <a:pPr lvl="1"/>
            <a:r>
              <a:rPr lang="en-US" dirty="0" smtClean="0"/>
              <a:t>Ping A: Ping latency to the first responsive IP hop</a:t>
            </a:r>
          </a:p>
          <a:p>
            <a:pPr lvl="1"/>
            <a:r>
              <a:rPr lang="en-US" dirty="0" smtClean="0"/>
              <a:t>Ping B: Ping latency to landmark servers at diverse Internet locations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Cellular </a:t>
            </a:r>
            <a:r>
              <a:rPr lang="en-US" dirty="0" smtClean="0"/>
              <a:t>Network Metrics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12" y="3027827"/>
            <a:ext cx="5849312" cy="23542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7100442" y="5901159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93498" y="5485120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2293499" y="5662198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7310" y="5932159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2267311" y="6086150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51" y="2784188"/>
            <a:ext cx="796835" cy="761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68" y="4688805"/>
            <a:ext cx="796835" cy="7618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6486898" y="4450988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21304" y="3341044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272045" y="5412028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A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370357" y="5866359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5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6936"/>
            <a:ext cx="8229600" cy="912062"/>
          </a:xfrm>
        </p:spPr>
        <p:txBody>
          <a:bodyPr/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mobiperf.com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8" y="1351281"/>
            <a:ext cx="2608740" cy="409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352" y="1120343"/>
            <a:ext cx="2789040" cy="4958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330" y="1351281"/>
            <a:ext cx="2676807" cy="47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en-US" sz="2200" b="1" dirty="0" smtClean="0">
                <a:solidFill>
                  <a:srgbClr val="0000FF"/>
                </a:solidFill>
              </a:rPr>
              <a:t>70K+</a:t>
            </a:r>
            <a:r>
              <a:rPr lang="en-US" sz="2200" dirty="0" smtClean="0"/>
              <a:t> users </a:t>
            </a:r>
            <a:r>
              <a:rPr lang="en-US" sz="2200" b="1" dirty="0" smtClean="0">
                <a:solidFill>
                  <a:srgbClr val="0000FF"/>
                </a:solidFill>
              </a:rPr>
              <a:t>200K+</a:t>
            </a:r>
            <a:r>
              <a:rPr lang="en-US" sz="2200" dirty="0" smtClean="0"/>
              <a:t> runs </a:t>
            </a:r>
            <a:r>
              <a:rPr lang="en-US" sz="2200" b="1" dirty="0" smtClean="0">
                <a:solidFill>
                  <a:srgbClr val="0000FF"/>
                </a:solidFill>
              </a:rPr>
              <a:t>84</a:t>
            </a:r>
            <a:r>
              <a:rPr lang="en-US" sz="2200" dirty="0" smtClean="0"/>
              <a:t> carriers </a:t>
            </a:r>
            <a:r>
              <a:rPr lang="en-US" sz="2200" b="1" dirty="0" smtClean="0">
                <a:solidFill>
                  <a:srgbClr val="0000FF"/>
                </a:solidFill>
              </a:rPr>
              <a:t>147</a:t>
            </a:r>
            <a:r>
              <a:rPr lang="en-US" sz="2200" dirty="0" smtClean="0"/>
              <a:t> countries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Coverage of MobiPerf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98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3"/>
              </a:rPr>
              <a:t>https://github.com/Mobiperf/</a:t>
            </a:r>
            <a:r>
              <a:rPr lang="en-US" dirty="0" smtClean="0">
                <a:hlinkClick r:id="rId3"/>
              </a:rPr>
              <a:t>MobiPerf</a:t>
            </a:r>
            <a:endParaRPr lang="en-US" dirty="0" smtClean="0"/>
          </a:p>
          <a:p>
            <a:pPr lvl="1"/>
            <a:r>
              <a:rPr lang="en-US" dirty="0" smtClean="0"/>
              <a:t>Other researchers can easily add modular measurement tasks into MobiPerf tool</a:t>
            </a:r>
          </a:p>
          <a:p>
            <a:r>
              <a:rPr lang="en-US" dirty="0" smtClean="0"/>
              <a:t>Open data</a:t>
            </a:r>
          </a:p>
          <a:p>
            <a:pPr lvl="1"/>
            <a:r>
              <a:rPr lang="en-US" dirty="0" err="1"/>
              <a:t>gs</a:t>
            </a:r>
            <a:r>
              <a:rPr lang="en-US" dirty="0"/>
              <a:t>://</a:t>
            </a:r>
            <a:r>
              <a:rPr lang="en-US" dirty="0" err="1" smtClean="0"/>
              <a:t>openmobiledata_public</a:t>
            </a:r>
            <a:r>
              <a:rPr lang="en-US" dirty="0" smtClean="0"/>
              <a:t> (Google storage)</a:t>
            </a:r>
          </a:p>
          <a:p>
            <a:r>
              <a:rPr lang="en-US" dirty="0" smtClean="0"/>
              <a:t>Recognition</a:t>
            </a:r>
          </a:p>
          <a:p>
            <a:pPr lvl="1"/>
            <a:r>
              <a:rPr lang="en-US" dirty="0" smtClean="0"/>
              <a:t>In 2011</a:t>
            </a:r>
            <a:r>
              <a:rPr lang="en-US" dirty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People's </a:t>
            </a:r>
            <a:r>
              <a:rPr lang="en-US" i="1" dirty="0">
                <a:solidFill>
                  <a:srgbClr val="0000FF"/>
                </a:solidFill>
              </a:rPr>
              <a:t>Choice Award</a:t>
            </a:r>
            <a:r>
              <a:rPr lang="en-US" dirty="0"/>
              <a:t> and </a:t>
            </a:r>
            <a:r>
              <a:rPr lang="en-US" i="1" dirty="0">
                <a:solidFill>
                  <a:srgbClr val="0000FF"/>
                </a:solidFill>
              </a:rPr>
              <a:t>Open Internet App Reward</a:t>
            </a:r>
            <a:r>
              <a:rPr lang="en-US" dirty="0"/>
              <a:t> in the </a:t>
            </a:r>
            <a:r>
              <a:rPr lang="en-US" b="1" i="1" dirty="0"/>
              <a:t>FCC Open Internet Apps </a:t>
            </a:r>
            <a:r>
              <a:rPr lang="en-US" b="1" i="1" dirty="0" smtClean="0"/>
              <a:t>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MobiPerf Benefits the Research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1" y="4473093"/>
            <a:ext cx="1654323" cy="12314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44390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776966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Smartphone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63475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Local DNS server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783103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Web server</a:t>
            </a:r>
            <a:endParaRPr lang="en-US" b="1" dirty="0">
              <a:solidFill>
                <a:srgbClr val="3366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501422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843463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843066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94919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24013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376478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376478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632805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185409" y="5632805"/>
            <a:ext cx="2227463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57571" y="1719989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417135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21236" y="5359358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274843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274843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3086582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950984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668072" y="4253252"/>
            <a:ext cx="2419729" cy="517881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944302" y="3238983"/>
            <a:ext cx="2221433" cy="854774"/>
          </a:xfrm>
          <a:prstGeom prst="wedgeRoundRectCallout">
            <a:avLst>
              <a:gd name="adj1" fmla="val 36572"/>
              <a:gd name="adj2" fmla="val 1577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951777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160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factors have </a:t>
            </a:r>
            <a:r>
              <a:rPr lang="en-US" dirty="0">
                <a:solidFill>
                  <a:srgbClr val="3366FF"/>
                </a:solidFill>
              </a:rPr>
              <a:t>joint</a:t>
            </a:r>
            <a:r>
              <a:rPr lang="en-US" dirty="0"/>
              <a:t> impact</a:t>
            </a:r>
            <a:endParaRPr lang="en-US" sz="2270" dirty="0"/>
          </a:p>
          <a:p>
            <a:pPr lvl="1"/>
            <a:r>
              <a:rPr lang="en-US" sz="2270" dirty="0"/>
              <a:t>Network condition</a:t>
            </a:r>
          </a:p>
          <a:p>
            <a:pPr lvl="1"/>
            <a:r>
              <a:rPr lang="en-US" sz="2270" dirty="0"/>
              <a:t>Client settings</a:t>
            </a:r>
          </a:p>
          <a:p>
            <a:pPr lvl="1"/>
            <a:r>
              <a:rPr lang="en-US" sz="2270" dirty="0"/>
              <a:t>Server configurations</a:t>
            </a:r>
          </a:p>
          <a:p>
            <a:pPr lvl="1"/>
            <a:r>
              <a:rPr lang="en-US" sz="2270" dirty="0"/>
              <a:t>Content differences</a:t>
            </a:r>
          </a:p>
          <a:p>
            <a:r>
              <a:rPr lang="en-US" sz="2570" dirty="0"/>
              <a:t>Lack of low-level information and access</a:t>
            </a:r>
          </a:p>
          <a:p>
            <a:pPr lvl="1"/>
            <a:r>
              <a:rPr lang="en-US" sz="2270" dirty="0"/>
              <a:t>No visibility into link layer</a:t>
            </a:r>
          </a:p>
          <a:p>
            <a:pPr lvl="1"/>
            <a:r>
              <a:rPr lang="en-US" sz="2270" dirty="0"/>
              <a:t>Difficult to instrument client OS and </a:t>
            </a:r>
            <a:r>
              <a:rPr lang="en-US" sz="2270" dirty="0" smtClean="0"/>
              <a:t>application</a:t>
            </a:r>
            <a:endParaRPr lang="en-US" sz="227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challenges of web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352437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 one factor at a time</a:t>
            </a:r>
          </a:p>
          <a:p>
            <a:pPr lvl="1"/>
            <a:r>
              <a:rPr lang="en-US" sz="2270" dirty="0"/>
              <a:t>Network condition</a:t>
            </a:r>
          </a:p>
          <a:p>
            <a:pPr lvl="2"/>
            <a:r>
              <a:rPr lang="en-US" sz="1970" dirty="0"/>
              <a:t>Simulate cellular network with WiFi via </a:t>
            </a:r>
            <a:r>
              <a:rPr lang="en-US" sz="1970" b="1" i="1" dirty="0" err="1">
                <a:solidFill>
                  <a:srgbClr val="3366FF"/>
                </a:solidFill>
              </a:rPr>
              <a:t>iptables</a:t>
            </a:r>
            <a:endParaRPr lang="en-US" sz="1970" b="1" i="1" dirty="0">
              <a:solidFill>
                <a:srgbClr val="3366FF"/>
              </a:solidFill>
            </a:endParaRPr>
          </a:p>
          <a:p>
            <a:pPr lvl="1"/>
            <a:r>
              <a:rPr lang="en-US" sz="2270" dirty="0"/>
              <a:t>Client settings</a:t>
            </a:r>
          </a:p>
          <a:p>
            <a:pPr lvl="2"/>
            <a:r>
              <a:rPr lang="en-US" sz="1970" dirty="0"/>
              <a:t>Control TCP concurrency</a:t>
            </a:r>
          </a:p>
          <a:p>
            <a:pPr lvl="1"/>
            <a:r>
              <a:rPr lang="en-US" sz="2270" dirty="0"/>
              <a:t>Server configurations</a:t>
            </a:r>
          </a:p>
          <a:p>
            <a:pPr lvl="2"/>
            <a:r>
              <a:rPr lang="en-US" sz="1970" dirty="0"/>
              <a:t>Change compression mode and server parallelism</a:t>
            </a:r>
          </a:p>
          <a:p>
            <a:pPr lvl="1"/>
            <a:r>
              <a:rPr lang="en-US" sz="2270" dirty="0"/>
              <a:t>Content difference</a:t>
            </a:r>
          </a:p>
          <a:p>
            <a:pPr lvl="2"/>
            <a:r>
              <a:rPr lang="en-US" dirty="0"/>
              <a:t>Host static website snapshots locally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isolate impact of individual factor?</a:t>
            </a:r>
          </a:p>
        </p:txBody>
      </p:sp>
    </p:spTree>
    <p:extLst>
      <p:ext uri="{BB962C8B-B14F-4D97-AF65-F5344CB8AC3E}">
        <p14:creationId xmlns:p14="http://schemas.microsoft.com/office/powerpoint/2010/main" val="96549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/>
            <a:r>
              <a:rPr lang="en-US" sz="2500" dirty="0"/>
              <a:t>TCP flow analysis technique </a:t>
            </a:r>
            <a:r>
              <a:rPr lang="en-US" altLang="zh-CN" sz="2500" dirty="0"/>
              <a:t>to </a:t>
            </a:r>
            <a:r>
              <a:rPr lang="en-US" sz="2500" dirty="0"/>
              <a:t>break down page loading time</a:t>
            </a:r>
          </a:p>
          <a:p>
            <a:pPr lvl="1"/>
            <a:r>
              <a:rPr lang="en-US" dirty="0"/>
              <a:t>DNS lookup time</a:t>
            </a:r>
          </a:p>
          <a:p>
            <a:pPr lvl="1"/>
            <a:r>
              <a:rPr lang="en-US" dirty="0"/>
              <a:t>TCP handshake time</a:t>
            </a:r>
          </a:p>
          <a:p>
            <a:pPr lvl="1"/>
            <a:r>
              <a:rPr lang="en-US" dirty="0"/>
              <a:t>TCP idle time</a:t>
            </a:r>
          </a:p>
          <a:p>
            <a:pPr lvl="1"/>
            <a:r>
              <a:rPr lang="en-US" dirty="0"/>
              <a:t>TCP transfer time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identify performance bottlenecks?</a:t>
            </a:r>
          </a:p>
        </p:txBody>
      </p:sp>
      <p:sp>
        <p:nvSpPr>
          <p:cNvPr id="5" name="Rectangle 4"/>
          <p:cNvSpPr/>
          <p:nvPr/>
        </p:nvSpPr>
        <p:spPr>
          <a:xfrm>
            <a:off x="1636454" y="4614278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53992" y="4614277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3742" y="4620145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01049" y="4937632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9739" y="4937631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72774" y="4945674"/>
            <a:ext cx="2524976" cy="13826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26211" y="2355487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326211" y="2783100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20103" y="3198046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13998" y="3601008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2708" y="4435480"/>
            <a:ext cx="168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9497" y="4759632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48756" y="4620146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200262" y="5313881"/>
            <a:ext cx="6786617" cy="15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636453" y="3843935"/>
            <a:ext cx="0" cy="251693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625666" y="4614277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19577" y="5529870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36454" y="6066929"/>
            <a:ext cx="5761296" cy="0"/>
          </a:xfrm>
          <a:prstGeom prst="straightConnector1">
            <a:avLst/>
          </a:prstGeom>
          <a:ln w="38100" cmpd="sng">
            <a:headEnd type="triangle" w="lg" len="lg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397750" y="4760811"/>
            <a:ext cx="1" cy="1600056"/>
          </a:xfrm>
          <a:prstGeom prst="straightConnector1">
            <a:avLst/>
          </a:prstGeom>
          <a:ln w="508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93493" y="6248452"/>
            <a:ext cx="379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636455" y="4384184"/>
            <a:ext cx="5136991" cy="0"/>
          </a:xfrm>
          <a:prstGeom prst="straightConnector1">
            <a:avLst/>
          </a:prstGeom>
          <a:ln w="38100" cmpd="sng">
            <a:headEnd type="triangle" w="lg" len="lg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77829" y="3843935"/>
            <a:ext cx="509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</a:t>
            </a:r>
            <a:r>
              <a:rPr lang="en-US" sz="2400" baseline="-25000" dirty="0" smtClean="0">
                <a:solidFill>
                  <a:srgbClr val="FF0000"/>
                </a:solidFill>
              </a:rPr>
              <a:t>1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201049" y="5529870"/>
            <a:ext cx="3196702" cy="0"/>
          </a:xfrm>
          <a:prstGeom prst="straightConnector1">
            <a:avLst/>
          </a:prstGeom>
          <a:ln w="38100" cmpd="sng">
            <a:headEnd type="triangle" w="lg" len="lg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57960" y="5529870"/>
            <a:ext cx="509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31157" y="4773062"/>
            <a:ext cx="429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</a:t>
            </a:r>
            <a:r>
              <a:rPr lang="en-US" sz="2400" baseline="-25000" dirty="0" smtClean="0">
                <a:solidFill>
                  <a:srgbClr val="FF0000"/>
                </a:solidFill>
              </a:rPr>
              <a:t>a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74182" y="4750837"/>
            <a:ext cx="428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t</a:t>
            </a:r>
            <a:r>
              <a:rPr lang="en-US" sz="2400" baseline="-25000" dirty="0" err="1">
                <a:solidFill>
                  <a:srgbClr val="FF0000"/>
                </a:solidFill>
              </a:rPr>
              <a:t>b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/>
          <p:cNvCxnSpPr>
            <a:endCxn id="30" idx="1"/>
          </p:cNvCxnSpPr>
          <p:nvPr/>
        </p:nvCxnSpPr>
        <p:spPr>
          <a:xfrm>
            <a:off x="1788855" y="4750838"/>
            <a:ext cx="342302" cy="253057"/>
          </a:xfrm>
          <a:prstGeom prst="straightConnector1">
            <a:avLst/>
          </a:prstGeom>
          <a:ln w="38100" cmpd="sng">
            <a:headEnd type="triangle" w="lg" len="lg"/>
            <a:tailEnd type="non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1"/>
          </p:cNvCxnSpPr>
          <p:nvPr/>
        </p:nvCxnSpPr>
        <p:spPr>
          <a:xfrm flipH="1" flipV="1">
            <a:off x="3778251" y="5003896"/>
            <a:ext cx="422798" cy="7002"/>
          </a:xfrm>
          <a:prstGeom prst="straightConnector1">
            <a:avLst/>
          </a:prstGeom>
          <a:ln w="38100" cmpd="sng">
            <a:headEnd type="triangle" w="lg" len="lg"/>
            <a:tailEnd type="non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303524"/>
              </p:ext>
            </p:extLst>
          </p:nvPr>
        </p:nvGraphicFramePr>
        <p:xfrm>
          <a:off x="5757943" y="2450682"/>
          <a:ext cx="3279615" cy="1341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" name="Equation" r:id="rId4" imgW="1054100" imgH="431800" progId="Equation.3">
                  <p:embed/>
                </p:oleObj>
              </mc:Choice>
              <mc:Fallback>
                <p:oleObj name="Equation" r:id="rId4" imgW="1054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57943" y="2450682"/>
                        <a:ext cx="3279615" cy="1341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289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539294426"/>
              </p:ext>
            </p:extLst>
          </p:nvPr>
        </p:nvGraphicFramePr>
        <p:xfrm>
          <a:off x="956137" y="2434035"/>
          <a:ext cx="7506433" cy="442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4438"/>
          </a:xfrm>
        </p:spPr>
        <p:txBody>
          <a:bodyPr/>
          <a:lstStyle/>
          <a:p>
            <a:r>
              <a:rPr lang="en-US" dirty="0" smtClean="0"/>
              <a:t>Web browsing breakdown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0" y="1041633"/>
            <a:ext cx="8229600" cy="48800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Web browsing performance bottlenecks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Client execution (TCP idle time)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Network transfer (TCP transfer time)</a:t>
            </a:r>
            <a:endParaRPr lang="en-US" sz="2700" dirty="0" smtClean="0"/>
          </a:p>
        </p:txBody>
      </p:sp>
      <p:sp>
        <p:nvSpPr>
          <p:cNvPr id="11" name="Rounded Rectangular Callout 10"/>
          <p:cNvSpPr/>
          <p:nvPr/>
        </p:nvSpPr>
        <p:spPr>
          <a:xfrm>
            <a:off x="5636957" y="2434035"/>
            <a:ext cx="2067155" cy="456466"/>
          </a:xfrm>
          <a:prstGeom prst="wedgeRoundRectCallout">
            <a:avLst>
              <a:gd name="adj1" fmla="val -42621"/>
              <a:gd name="adj2" fmla="val 11785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236316" y="2434035"/>
            <a:ext cx="2173354" cy="493184"/>
          </a:xfrm>
          <a:prstGeom prst="wedgeRoundRectCallout">
            <a:avLst>
              <a:gd name="adj1" fmla="val 35982"/>
              <a:gd name="adj2" fmla="val 1204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59407" y="5955431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Page loading time (seconds)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endCxn id="11" idx="4"/>
          </p:cNvCxnSpPr>
          <p:nvPr/>
        </p:nvCxnSpPr>
        <p:spPr>
          <a:xfrm flipV="1">
            <a:off x="4695085" y="3200241"/>
            <a:ext cx="1094407" cy="73798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47881" y="4565500"/>
            <a:ext cx="375955" cy="73798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759407" y="3200241"/>
            <a:ext cx="236410" cy="737981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24882" y="4565500"/>
            <a:ext cx="156979" cy="737982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18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98536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 (less critical for LTE)</a:t>
            </a:r>
          </a:p>
          <a:p>
            <a:r>
              <a:rPr lang="en-US" dirty="0" smtClean="0"/>
              <a:t>Higher </a:t>
            </a:r>
            <a:r>
              <a:rPr lang="en-US" b="1" dirty="0" smtClean="0">
                <a:solidFill>
                  <a:srgbClr val="0000FF"/>
                </a:solidFill>
              </a:rPr>
              <a:t>concurrency</a:t>
            </a:r>
            <a:r>
              <a:rPr lang="en-US" b="1" dirty="0" smtClean="0"/>
              <a:t>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0000FF"/>
                </a:solidFill>
              </a:rPr>
              <a:t>content compression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Redirection reduction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web browsing</a:t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969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2004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833077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7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</a:t>
            </a:r>
            <a:r>
              <a:rPr lang="en-US" dirty="0" smtClean="0"/>
              <a:t>commercial </a:t>
            </a:r>
            <a:r>
              <a:rPr lang="en-US" dirty="0"/>
              <a:t>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700" dirty="0" smtClean="0">
                <a:effectLst/>
              </a:rPr>
              <a:t>Motivations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>
                <a:solidFill>
                  <a:srgbClr val="DA1F28"/>
                </a:solidFill>
              </a:rPr>
              <a:t>3.8 </a:t>
            </a:r>
            <a:r>
              <a:rPr lang="en-US" dirty="0">
                <a:solidFill>
                  <a:srgbClr val="DA1F28"/>
                </a:solidFill>
              </a:rPr>
              <a:t>billion</a:t>
            </a:r>
            <a:r>
              <a:rPr lang="en-US" dirty="0"/>
              <a:t> packets, corresponding to </a:t>
            </a:r>
            <a:r>
              <a:rPr lang="en-US" dirty="0" smtClean="0">
                <a:solidFill>
                  <a:srgbClr val="FF0000"/>
                </a:solidFill>
              </a:rPr>
              <a:t>3 </a:t>
            </a:r>
            <a:r>
              <a:rPr lang="en-US" dirty="0">
                <a:solidFill>
                  <a:srgbClr val="FF0000"/>
                </a:solidFill>
              </a:rPr>
              <a:t>TB</a:t>
            </a:r>
            <a:r>
              <a:rPr lang="en-US" dirty="0"/>
              <a:t>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9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1250" y="0"/>
            <a:ext cx="8515550" cy="11348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256962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754932"/>
              </p:ext>
            </p:extLst>
          </p:nvPr>
        </p:nvGraphicFramePr>
        <p:xfrm>
          <a:off x="2954468" y="1964848"/>
          <a:ext cx="3558359" cy="382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Equation" r:id="rId5" imgW="1536700" imgH="165100" progId="Equation.3">
                  <p:embed/>
                </p:oleObj>
              </mc:Choice>
              <mc:Fallback>
                <p:oleObj name="Equation" r:id="rId5" imgW="1536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54468" y="1964848"/>
                        <a:ext cx="3558359" cy="382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446968" cy="482782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Multiple </a:t>
            </a:r>
            <a:r>
              <a:rPr lang="en-US" dirty="0"/>
              <a:t>entities involved</a:t>
            </a:r>
          </a:p>
          <a:p>
            <a:pPr lvl="1"/>
            <a:r>
              <a:rPr lang="en-US" dirty="0" smtClean="0"/>
              <a:t>The solution needs to be </a:t>
            </a:r>
            <a:r>
              <a:rPr lang="en-US" dirty="0" smtClean="0">
                <a:solidFill>
                  <a:srgbClr val="0000FF"/>
                </a:solidFill>
              </a:rPr>
              <a:t>general </a:t>
            </a:r>
            <a:r>
              <a:rPr lang="en-US" dirty="0"/>
              <a:t>and </a:t>
            </a:r>
            <a:r>
              <a:rPr lang="en-US" dirty="0">
                <a:solidFill>
                  <a:srgbClr val="0000FF"/>
                </a:solidFill>
              </a:rPr>
              <a:t>practically </a:t>
            </a:r>
            <a:r>
              <a:rPr lang="en-US" dirty="0" smtClean="0">
                <a:solidFill>
                  <a:srgbClr val="0000FF"/>
                </a:solidFill>
              </a:rPr>
              <a:t>deployable</a:t>
            </a:r>
            <a:endParaRPr lang="en-US" dirty="0"/>
          </a:p>
          <a:p>
            <a:pPr lvl="1"/>
            <a:r>
              <a:rPr lang="en-US" dirty="0" smtClean="0"/>
              <a:t>Requires evaluation </a:t>
            </a:r>
            <a:r>
              <a:rPr lang="en-US" dirty="0"/>
              <a:t>using </a:t>
            </a:r>
            <a:r>
              <a:rPr lang="en-US" dirty="0">
                <a:solidFill>
                  <a:srgbClr val="0000FF"/>
                </a:solidFill>
              </a:rPr>
              <a:t>real cellular workload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Research Goal</a:t>
            </a:r>
            <a:endParaRPr 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74951" y="1481328"/>
            <a:ext cx="8419945" cy="1678024"/>
          </a:xfrm>
          <a:prstGeom prst="roundRect">
            <a:avLst/>
          </a:prstGeom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To design practical and </a:t>
            </a:r>
            <a:r>
              <a:rPr lang="en-US" sz="2400" dirty="0" smtClean="0"/>
              <a:t>effective methods </a:t>
            </a:r>
            <a:r>
              <a:rPr lang="en-US" sz="2400" dirty="0"/>
              <a:t>to </a:t>
            </a:r>
            <a:r>
              <a:rPr lang="en-US" sz="2400" dirty="0" smtClean="0"/>
              <a:t>characterize the </a:t>
            </a:r>
            <a:r>
              <a:rPr lang="en-US" sz="2400" dirty="0" smtClean="0">
                <a:solidFill>
                  <a:srgbClr val="0000FF"/>
                </a:solidFill>
              </a:rPr>
              <a:t>resource </a:t>
            </a:r>
            <a:r>
              <a:rPr lang="en-US" sz="2400" dirty="0">
                <a:solidFill>
                  <a:srgbClr val="0000FF"/>
                </a:solidFill>
              </a:rPr>
              <a:t>utilization </a:t>
            </a:r>
            <a:r>
              <a:rPr lang="en-US" sz="2400" dirty="0" smtClean="0"/>
              <a:t>(bandwidth, energy, radio resource…) </a:t>
            </a:r>
            <a:r>
              <a:rPr lang="en-US" sz="2400" dirty="0"/>
              <a:t>in cellular </a:t>
            </a:r>
            <a:r>
              <a:rPr lang="en-US" sz="2400" dirty="0" smtClean="0"/>
              <a:t>networks and improve the </a:t>
            </a:r>
            <a:r>
              <a:rPr lang="en-US" sz="2400" dirty="0" smtClean="0">
                <a:solidFill>
                  <a:srgbClr val="0000FF"/>
                </a:solidFill>
              </a:rPr>
              <a:t>mobile application</a:t>
            </a:r>
            <a:r>
              <a:rPr lang="en-US" sz="2400" dirty="0" smtClean="0"/>
              <a:t> design.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59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62599" y="1727367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31" y="3462767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3848" y="4624804"/>
            <a:ext cx="315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93%</a:t>
            </a:r>
            <a:r>
              <a:rPr lang="en-US" sz="2000" dirty="0" smtClean="0"/>
              <a:t> </a:t>
            </a:r>
            <a:r>
              <a:rPr lang="en-US" sz="2000" dirty="0"/>
              <a:t>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/>
              <a:t>We use local controlled experiments to validate, the error rate is </a:t>
            </a:r>
            <a:r>
              <a:rPr lang="en-US" b="1" dirty="0">
                <a:solidFill>
                  <a:srgbClr val="FF0000"/>
                </a:solidFill>
              </a:rPr>
              <a:t>&lt; 8</a:t>
            </a:r>
            <a:r>
              <a:rPr lang="en-US" b="1" dirty="0" smtClean="0">
                <a:solidFill>
                  <a:srgbClr val="FF0000"/>
                </a:solidFill>
              </a:rPr>
              <a:t>%</a:t>
            </a:r>
            <a:endParaRPr lang="en-US" dirty="0" smtClean="0"/>
          </a:p>
          <a:p>
            <a:r>
              <a:rPr lang="en-US" dirty="0" smtClean="0"/>
              <a:t>Using this algorithm, we are able to estimate the available bandwidth for over </a:t>
            </a:r>
            <a:r>
              <a:rPr lang="en-US" dirty="0">
                <a:solidFill>
                  <a:srgbClr val="FF0000"/>
                </a:solidFill>
              </a:rPr>
              <a:t>90%</a:t>
            </a:r>
            <a:r>
              <a:rPr lang="en-US" dirty="0"/>
              <a:t> of the large downlink </a:t>
            </a:r>
            <a:r>
              <a:rPr lang="en-US" dirty="0" smtClean="0"/>
              <a:t>flows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35%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Reasons for underutilization</a:t>
            </a:r>
          </a:p>
          <a:p>
            <a:pPr lvl="1"/>
            <a:r>
              <a:rPr lang="en-US" dirty="0" smtClean="0"/>
              <a:t>Small object size</a:t>
            </a:r>
          </a:p>
          <a:p>
            <a:pPr lvl="1"/>
            <a:r>
              <a:rPr lang="en-US" dirty="0" smtClean="0"/>
              <a:t>Insufficient receiver buffer</a:t>
            </a:r>
          </a:p>
          <a:p>
            <a:pPr lvl="1"/>
            <a:r>
              <a:rPr lang="en-US" dirty="0" smtClean="0"/>
              <a:t>Inefficient TCP behaviors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2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72" y="99009"/>
            <a:ext cx="8229600" cy="765552"/>
          </a:xfrm>
        </p:spPr>
        <p:txBody>
          <a:bodyPr>
            <a:noAutofit/>
          </a:bodyPr>
          <a:lstStyle/>
          <a:p>
            <a:r>
              <a:rPr lang="en-US" sz="3400" dirty="0" smtClean="0"/>
              <a:t>Radio Resource Control (RRC) state transitions in LTE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8066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endParaRPr lang="en-US" altLang="zh-CN" sz="2200" dirty="0"/>
          </a:p>
        </p:txBody>
      </p:sp>
    </p:spTree>
    <p:extLst>
      <p:ext uri="{BB962C8B-B14F-4D97-AF65-F5344CB8AC3E}">
        <p14:creationId xmlns:p14="http://schemas.microsoft.com/office/powerpoint/2010/main" val="428713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36732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27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Statement</a:t>
            </a:r>
            <a:endParaRPr 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74951" y="1481327"/>
            <a:ext cx="8419945" cy="4260412"/>
          </a:xfrm>
          <a:prstGeom prst="roundRect">
            <a:avLst/>
          </a:prstGeom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-US" sz="2800" i="1" dirty="0" smtClean="0"/>
              <a:t>We </a:t>
            </a:r>
            <a:r>
              <a:rPr lang="en-US" sz="2800" i="1" dirty="0"/>
              <a:t>devise a suite of systematic </a:t>
            </a:r>
            <a:r>
              <a:rPr lang="en-US" sz="2800" i="1" dirty="0" smtClean="0">
                <a:solidFill>
                  <a:srgbClr val="0000FF"/>
                </a:solidFill>
              </a:rPr>
              <a:t>methodology</a:t>
            </a:r>
            <a:r>
              <a:rPr lang="en-US" sz="2800" i="1" dirty="0" smtClean="0"/>
              <a:t> </a:t>
            </a:r>
            <a:r>
              <a:rPr lang="en-US" sz="2800" i="1" dirty="0"/>
              <a:t>and </a:t>
            </a:r>
            <a:r>
              <a:rPr lang="en-US" sz="2800" i="1" dirty="0">
                <a:solidFill>
                  <a:srgbClr val="0000FF"/>
                </a:solidFill>
              </a:rPr>
              <a:t>tools</a:t>
            </a:r>
            <a:r>
              <a:rPr lang="en-US" sz="2800" i="1" dirty="0"/>
              <a:t> to accurately measure the </a:t>
            </a:r>
            <a:r>
              <a:rPr lang="en-US" sz="2800" i="1" dirty="0">
                <a:solidFill>
                  <a:srgbClr val="0000FF"/>
                </a:solidFill>
              </a:rPr>
              <a:t>performance</a:t>
            </a:r>
            <a:r>
              <a:rPr lang="en-US" sz="2800" i="1" dirty="0"/>
              <a:t> and </a:t>
            </a:r>
            <a:r>
              <a:rPr lang="en-US" sz="2800" i="1" dirty="0">
                <a:solidFill>
                  <a:srgbClr val="0000FF"/>
                </a:solidFill>
              </a:rPr>
              <a:t>power</a:t>
            </a:r>
            <a:r>
              <a:rPr lang="en-US" sz="2800" i="1" dirty="0"/>
              <a:t> characteristics of </a:t>
            </a:r>
            <a:r>
              <a:rPr lang="en-US" sz="2800" i="1" dirty="0" smtClean="0"/>
              <a:t>cellular </a:t>
            </a:r>
            <a:r>
              <a:rPr lang="en-US" sz="2800" i="1" dirty="0"/>
              <a:t>networks (both 3G and the LTE 4G networks) as well as the mobile applications, and to optimize the mobile application design based on such </a:t>
            </a:r>
            <a:r>
              <a:rPr lang="en-US" sz="2800" i="1" dirty="0" smtClean="0"/>
              <a:t>knowledge </a:t>
            </a: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683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3819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33557" y="5093260"/>
            <a:ext cx="3154842" cy="472849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94050" y="2395056"/>
            <a:ext cx="3154842" cy="472849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21824" y="3993023"/>
            <a:ext cx="1971785" cy="472849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48892" y="5093260"/>
            <a:ext cx="1820299" cy="472849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93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1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16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</a:p>
          <a:p>
            <a:r>
              <a:rPr lang="en-US" dirty="0" smtClean="0"/>
              <a:t>Data collected (</a:t>
            </a:r>
            <a:r>
              <a:rPr lang="nl-NL" dirty="0" smtClean="0">
                <a:solidFill>
                  <a:srgbClr val="3366FF"/>
                </a:solidFill>
              </a:rPr>
              <a:t>152GB</a:t>
            </a:r>
            <a:r>
              <a:rPr lang="nl-NL" dirty="0" smtClean="0"/>
              <a:t> </a:t>
            </a:r>
            <a:r>
              <a:rPr lang="nl-NL" dirty="0"/>
              <a:t>in </a:t>
            </a:r>
            <a:r>
              <a:rPr lang="nl-NL" dirty="0" err="1" smtClean="0"/>
              <a:t>total</a:t>
            </a:r>
            <a:r>
              <a:rPr lang="nl-NL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6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557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622601" y="3237670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0689" y="3237670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90124" y="3237670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73610" y="3237670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0493" y="5406756"/>
            <a:ext cx="8058826" cy="0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46788" y="556762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20472" y="5754152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95459" y="4574107"/>
            <a:ext cx="0" cy="1099619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57058" y="1742531"/>
            <a:ext cx="0" cy="4246373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7672" y="3237670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622602" y="3237670"/>
            <a:ext cx="447999" cy="1868093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168034" y="1540867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transfer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236593" y="2513574"/>
            <a:ext cx="0" cy="1564457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7017" y="2489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44381" y="2209200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90124" y="2624699"/>
            <a:ext cx="654257" cy="612971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89998" y="1742531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92324" y="2573528"/>
            <a:ext cx="481286" cy="664142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Fast Dormancy (FD)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881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719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789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6581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48749" y="5192678"/>
            <a:ext cx="8058826" cy="0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756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594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664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748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863125" y="349997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626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141108" y="3293327"/>
            <a:ext cx="0" cy="2236771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21893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035621" y="4513483"/>
            <a:ext cx="2326777" cy="0"/>
          </a:xfrm>
          <a:prstGeom prst="straightConnector1">
            <a:avLst/>
          </a:prstGeom>
          <a:ln w="76200" cmpd="sng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78939" y="3816547"/>
            <a:ext cx="1479228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204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47592" y="3923384"/>
            <a:ext cx="527237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676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6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277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promotion overhead</a:t>
            </a:r>
          </a:p>
          <a:p>
            <a:pPr lvl="1"/>
            <a:r>
              <a:rPr lang="en-US" dirty="0" smtClean="0"/>
              <a:t>UE energy and delay overhead</a:t>
            </a:r>
          </a:p>
          <a:p>
            <a:pPr lvl="1"/>
            <a:r>
              <a:rPr lang="en-US" dirty="0" smtClean="0"/>
              <a:t>Signaling overhead </a:t>
            </a:r>
          </a:p>
          <a:p>
            <a:pPr lvl="2"/>
            <a:r>
              <a:rPr lang="en-US" dirty="0" smtClean="0"/>
              <a:t>32 radio messages exchanged between UE and cell tower for promotion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with the Naïve</a:t>
            </a:r>
            <a:br>
              <a:rPr lang="en-US" dirty="0" smtClean="0"/>
            </a:br>
            <a:r>
              <a:rPr lang="en-US" dirty="0" smtClean="0"/>
              <a:t>Fast Dormancy</a:t>
            </a:r>
            <a:endParaRPr lang="en-US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283605" y="3853164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67399" y="3853164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8124" y="631761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32589" y="385427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6911816" y="385427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H="1">
            <a:off x="1213829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97623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5157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61153" y="3733366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No FD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28124" y="479942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06814" y="5235825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FD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2038" y="629787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25233" y="3576473"/>
            <a:ext cx="0" cy="3078559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21893" y="4984769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25580" y="534732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24847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25580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27008" y="3854271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74407" y="3853164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04632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>
            <a:off x="2580785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36478" y="5344725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/>
          <p:cNvSpPr/>
          <p:nvPr/>
        </p:nvSpPr>
        <p:spPr>
          <a:xfrm>
            <a:off x="5812631" y="534472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27008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>
            <a:off x="4203161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flipH="1">
            <a:off x="2831363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H="1">
            <a:off x="4441786" y="534472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277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RadioProphet: Intelligently Invoke FD</a:t>
            </a:r>
            <a:endParaRPr lang="en-US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283605" y="3853164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67399" y="3853164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8124" y="631761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32589" y="385427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6911816" y="385427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H="1">
            <a:off x="1213829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97623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5157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61153" y="3733366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No FD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28124" y="479942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06814" y="5235825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FD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2038" y="629787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25233" y="1666875"/>
            <a:ext cx="0" cy="4988158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79848" y="4025753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25580" y="534732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24847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25580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27008" y="3854271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74407" y="3853164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04632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>
            <a:off x="2580785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36478" y="5344725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/>
          <p:cNvSpPr/>
          <p:nvPr/>
        </p:nvSpPr>
        <p:spPr>
          <a:xfrm>
            <a:off x="5812631" y="534472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27008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>
            <a:off x="4203161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flipH="1">
            <a:off x="2831363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H="1">
            <a:off x="4441786" y="534472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278763" y="230693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962557" y="230693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625362" y="230804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RadioProphet</a:t>
            </a:r>
            <a:endParaRPr lang="en-US" sz="2400" b="1" dirty="0" smtClean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23282" y="3253198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20005" y="2308046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20738" y="2308046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822166" y="2308046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69565" y="2306939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36478" y="2308046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/>
          <p:cNvSpPr/>
          <p:nvPr/>
        </p:nvSpPr>
        <p:spPr>
          <a:xfrm>
            <a:off x="5812631" y="2308046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1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080653" y="4594622"/>
            <a:ext cx="2540188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523963" y="5599355"/>
            <a:ext cx="2539805" cy="0"/>
          </a:xfrm>
          <a:prstGeom prst="straightConnector1">
            <a:avLst/>
          </a:prstGeom>
          <a:ln w="38100" cmpd="sng">
            <a:headEnd type="triangle" w="lg" len="lg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84617" y="5656841"/>
            <a:ext cx="2839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</a:rPr>
              <a:t>Inter-burst time (IBT)</a:t>
            </a:r>
            <a:endParaRPr lang="en-US" sz="1600" b="1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5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5" b="-1078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Traffic features</a:t>
            </a:r>
          </a:p>
          <a:p>
            <a:pPr lvl="1"/>
            <a:r>
              <a:rPr lang="en-US" dirty="0" smtClean="0"/>
              <a:t>Packet direction, port, packet length, protocol, TCP flags, application ID</a:t>
            </a:r>
          </a:p>
          <a:p>
            <a:r>
              <a:rPr lang="en-US" dirty="0" smtClean="0"/>
              <a:t>Machine learning algorithms</a:t>
            </a:r>
          </a:p>
          <a:p>
            <a:pPr lvl="1"/>
            <a:r>
              <a:rPr lang="en-US" dirty="0" smtClean="0"/>
              <a:t>Naïve Bayes</a:t>
            </a:r>
          </a:p>
          <a:p>
            <a:pPr lvl="1"/>
            <a:r>
              <a:rPr lang="en-US" dirty="0" smtClean="0"/>
              <a:t>Regression tree</a:t>
            </a:r>
          </a:p>
          <a:p>
            <a:pPr lvl="1"/>
            <a:r>
              <a:rPr lang="en-US" dirty="0" smtClean="0"/>
              <a:t>Classification tree</a:t>
            </a:r>
          </a:p>
          <a:p>
            <a:pPr lvl="1"/>
            <a:r>
              <a:rPr lang="en-US" dirty="0" smtClean="0"/>
              <a:t>Ensemble boost</a:t>
            </a:r>
          </a:p>
          <a:p>
            <a:pPr lvl="1"/>
            <a:r>
              <a:rPr lang="en-US" dirty="0" smtClean="0"/>
              <a:t>… etc.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Inter-Burst Time (IBT)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3" r="-214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3366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08263" y="4429779"/>
            <a:ext cx="1627237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7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7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174749"/>
            <a:ext cx="9241958" cy="559831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collector</a:t>
            </a:r>
          </a:p>
          <a:p>
            <a:pPr lvl="1"/>
            <a:r>
              <a:rPr lang="en-US" dirty="0" smtClean="0"/>
              <a:t>Modified </a:t>
            </a:r>
            <a:r>
              <a:rPr lang="en-US" i="1" dirty="0" err="1" smtClean="0">
                <a:solidFill>
                  <a:srgbClr val="3366FF"/>
                </a:solidFill>
              </a:rPr>
              <a:t>tcpdump</a:t>
            </a:r>
            <a:r>
              <a:rPr lang="en-US" i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cross-compiled for Android</a:t>
            </a:r>
          </a:p>
          <a:p>
            <a:pPr lvl="1"/>
            <a:r>
              <a:rPr lang="en-US" dirty="0" smtClean="0"/>
              <a:t>Collect traffic for prediction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&lt; 2%</a:t>
            </a:r>
            <a:r>
              <a:rPr lang="en-US" dirty="0" smtClean="0"/>
              <a:t> CPU overhead (energy overhead </a:t>
            </a:r>
            <a:r>
              <a:rPr lang="en-US" dirty="0" smtClean="0">
                <a:solidFill>
                  <a:srgbClr val="3366FF"/>
                </a:solidFill>
              </a:rPr>
              <a:t>&lt; 1%</a:t>
            </a:r>
            <a:r>
              <a:rPr lang="en-US" dirty="0" smtClean="0"/>
              <a:t> tail energy)</a:t>
            </a:r>
          </a:p>
          <a:p>
            <a:r>
              <a:rPr lang="en-US" dirty="0" smtClean="0"/>
              <a:t>IBT prediction framework</a:t>
            </a:r>
          </a:p>
          <a:p>
            <a:pPr lvl="1"/>
            <a:r>
              <a:rPr lang="en-US" dirty="0" err="1" smtClean="0"/>
              <a:t>Weka</a:t>
            </a:r>
            <a:r>
              <a:rPr lang="en-US" dirty="0" smtClean="0"/>
              <a:t> machine learning library ported to Android</a:t>
            </a:r>
          </a:p>
          <a:p>
            <a:pPr lvl="1"/>
            <a:r>
              <a:rPr lang="en-US" dirty="0" smtClean="0"/>
              <a:t>Average model training time </a:t>
            </a:r>
            <a:r>
              <a:rPr lang="en-US" dirty="0" smtClean="0">
                <a:solidFill>
                  <a:srgbClr val="3366FF"/>
                </a:solidFill>
              </a:rPr>
              <a:t>200ms</a:t>
            </a:r>
            <a:r>
              <a:rPr lang="en-US" dirty="0" smtClean="0"/>
              <a:t>, prediction time </a:t>
            </a:r>
            <a:r>
              <a:rPr lang="en-US" dirty="0" smtClean="0">
                <a:solidFill>
                  <a:srgbClr val="3366FF"/>
                </a:solidFill>
              </a:rPr>
              <a:t>0.1ms </a:t>
            </a:r>
            <a:r>
              <a:rPr lang="en-US" dirty="0" smtClean="0"/>
              <a:t>(</a:t>
            </a:r>
            <a:r>
              <a:rPr lang="en-US" dirty="0"/>
              <a:t>energy overhead </a:t>
            </a:r>
            <a:r>
              <a:rPr lang="en-US" dirty="0" smtClean="0">
                <a:solidFill>
                  <a:srgbClr val="3366FF"/>
                </a:solidFill>
              </a:rPr>
              <a:t>&lt; 1</a:t>
            </a:r>
            <a:r>
              <a:rPr lang="en-US" dirty="0">
                <a:solidFill>
                  <a:srgbClr val="3366FF"/>
                </a:solidFill>
              </a:rPr>
              <a:t>%</a:t>
            </a:r>
            <a:r>
              <a:rPr lang="en-US" dirty="0"/>
              <a:t> tail energy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Best accuracy for </a:t>
            </a:r>
            <a:r>
              <a:rPr lang="en-US" b="1" i="1" dirty="0" smtClean="0">
                <a:solidFill>
                  <a:srgbClr val="3366FF"/>
                </a:solidFill>
              </a:rPr>
              <a:t>all users</a:t>
            </a:r>
            <a:r>
              <a:rPr lang="en-US" dirty="0" smtClean="0">
                <a:solidFill>
                  <a:srgbClr val="000000"/>
                </a:solidFill>
              </a:rPr>
              <a:t> in the UMICH data set is </a:t>
            </a:r>
            <a:r>
              <a:rPr lang="en-US" dirty="0" smtClean="0">
                <a:solidFill>
                  <a:srgbClr val="3366FF"/>
                </a:solidFill>
              </a:rPr>
              <a:t>86%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Overall performance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Energy saving: </a:t>
            </a:r>
            <a:r>
              <a:rPr lang="en-US" b="1" i="1" dirty="0" smtClean="0">
                <a:solidFill>
                  <a:srgbClr val="FF0000"/>
                </a:solidFill>
              </a:rPr>
              <a:t>59%</a:t>
            </a:r>
            <a:r>
              <a:rPr lang="en-US" dirty="0" smtClean="0"/>
              <a:t> of radio energy (</a:t>
            </a:r>
            <a:r>
              <a:rPr lang="en-US" b="1" i="1" dirty="0" smtClean="0">
                <a:solidFill>
                  <a:srgbClr val="FF0000"/>
                </a:solidFill>
              </a:rPr>
              <a:t>20% ~ 30%</a:t>
            </a:r>
            <a:r>
              <a:rPr lang="en-US" dirty="0" smtClean="0"/>
              <a:t> total energy)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ignaling </a:t>
            </a:r>
            <a:r>
              <a:rPr lang="en-US" dirty="0"/>
              <a:t>overhead </a:t>
            </a:r>
            <a:r>
              <a:rPr lang="en-US" dirty="0" smtClean="0"/>
              <a:t>reduction: </a:t>
            </a:r>
            <a:r>
              <a:rPr lang="en-US" b="1" i="1" dirty="0" smtClean="0">
                <a:solidFill>
                  <a:srgbClr val="FF0000"/>
                </a:solidFill>
              </a:rPr>
              <a:t>57%</a:t>
            </a:r>
            <a:r>
              <a:rPr lang="en-US" dirty="0" smtClean="0"/>
              <a:t> comparing with default FD</a:t>
            </a:r>
            <a:endParaRPr lang="en-US" dirty="0"/>
          </a:p>
          <a:p>
            <a:pPr lvl="1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0111"/>
          </a:xfrm>
        </p:spPr>
        <p:txBody>
          <a:bodyPr/>
          <a:lstStyle/>
          <a:p>
            <a:r>
              <a:rPr lang="en-US" dirty="0" smtClean="0"/>
              <a:t>Implementation and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" y="1254126"/>
            <a:ext cx="9013032" cy="5153818"/>
          </a:xfrm>
        </p:spPr>
        <p:txBody>
          <a:bodyPr>
            <a:normAutofit/>
          </a:bodyPr>
          <a:lstStyle/>
          <a:p>
            <a:r>
              <a:rPr lang="en-US" dirty="0" smtClean="0"/>
              <a:t>Optimizing cellular network and power resource usage for mobile applications is important and requires further study</a:t>
            </a:r>
          </a:p>
          <a:p>
            <a:r>
              <a:rPr lang="en-US" dirty="0" smtClean="0"/>
              <a:t>MobiPerf</a:t>
            </a:r>
          </a:p>
          <a:p>
            <a:pPr lvl="1"/>
            <a:r>
              <a:rPr lang="en-US" dirty="0" smtClean="0"/>
              <a:t>A more general mobile measurement platform to better </a:t>
            </a:r>
            <a:r>
              <a:rPr lang="en-US" dirty="0"/>
              <a:t>benefit the </a:t>
            </a:r>
            <a:r>
              <a:rPr lang="en-US" dirty="0" smtClean="0"/>
              <a:t>research community in both the tool and data</a:t>
            </a:r>
          </a:p>
          <a:p>
            <a:pPr lvl="1"/>
            <a:r>
              <a:rPr lang="en-US" dirty="0" smtClean="0"/>
              <a:t>Longitudinal study of the evolution of cellular networks</a:t>
            </a:r>
            <a:endParaRPr lang="en-US" dirty="0"/>
          </a:p>
          <a:p>
            <a:r>
              <a:rPr lang="en-US" dirty="0" smtClean="0"/>
              <a:t>RadioProphet</a:t>
            </a:r>
          </a:p>
          <a:p>
            <a:pPr lvl="1"/>
            <a:r>
              <a:rPr lang="en-US" dirty="0" smtClean="0"/>
              <a:t>To consider more TCP- and application-layer context to improve prediction accuracy</a:t>
            </a:r>
          </a:p>
          <a:p>
            <a:pPr lvl="1"/>
            <a:r>
              <a:rPr lang="en-US" dirty="0" smtClean="0"/>
              <a:t>Public deployment and OS integration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Future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119" y="2086796"/>
            <a:ext cx="4360881" cy="4771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083" y="372978"/>
            <a:ext cx="8229600" cy="2931146"/>
          </a:xfrm>
          <a:noFill/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15627" b="15627"/>
          <a:stretch>
            <a:fillRect/>
          </a:stretch>
        </p:blipFill>
        <p:spPr>
          <a:xfrm>
            <a:off x="0" y="1842663"/>
            <a:ext cx="9144000" cy="502884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864" y="-1"/>
            <a:ext cx="1675443" cy="1833089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5722176" y="120679"/>
            <a:ext cx="2682061" cy="1541047"/>
          </a:xfrm>
          <a:prstGeom prst="mathMultiply">
            <a:avLst/>
          </a:prstGeom>
          <a:gradFill flip="none" rotWithShape="1">
            <a:gsLst>
              <a:gs pos="0">
                <a:schemeClr val="accent2">
                  <a:shade val="15000"/>
                  <a:satMod val="180000"/>
                  <a:alpha val="37000"/>
                </a:schemeClr>
              </a:gs>
              <a:gs pos="50000">
                <a:schemeClr val="accent2">
                  <a:shade val="45000"/>
                  <a:satMod val="170000"/>
                  <a:alpha val="37000"/>
                </a:schemeClr>
              </a:gs>
              <a:gs pos="70000">
                <a:schemeClr val="accent2">
                  <a:tint val="99000"/>
                  <a:shade val="65000"/>
                  <a:satMod val="155000"/>
                  <a:alpha val="37000"/>
                </a:schemeClr>
              </a:gs>
              <a:gs pos="100000">
                <a:schemeClr val="accent2">
                  <a:tint val="95500"/>
                  <a:shade val="100000"/>
                  <a:satMod val="155000"/>
                  <a:alpha val="3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1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28"/>
            <a:ext cx="7825885" cy="5086333"/>
          </a:xfrm>
        </p:spPr>
        <p:txBody>
          <a:bodyPr>
            <a:normAutofit/>
          </a:bodyPr>
          <a:lstStyle/>
          <a:p>
            <a:r>
              <a:rPr lang="en-US" dirty="0" smtClean="0"/>
              <a:t>Measure most relevant network characteristics of cellular networks</a:t>
            </a:r>
          </a:p>
          <a:p>
            <a:r>
              <a:rPr lang="en-US" dirty="0" smtClean="0"/>
              <a:t>Measurement results not be affected by any external factors</a:t>
            </a:r>
          </a:p>
          <a:p>
            <a:r>
              <a:rPr lang="en-US" dirty="0" smtClean="0"/>
              <a:t>Attract a large number of users covering different carriers and geographical regions</a:t>
            </a:r>
          </a:p>
          <a:p>
            <a:r>
              <a:rPr lang="en-US" dirty="0" smtClean="0"/>
              <a:t>Benefit the research community in terms of both tool and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Goals of MobiPerf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logo5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40" y="359467"/>
            <a:ext cx="1624287" cy="1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48" y="2828089"/>
            <a:ext cx="1654323" cy="12314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" y="1481327"/>
            <a:ext cx="5679770" cy="5167989"/>
          </a:xfrm>
        </p:spPr>
        <p:txBody>
          <a:bodyPr>
            <a:normAutofit/>
          </a:bodyPr>
          <a:lstStyle/>
          <a:p>
            <a:r>
              <a:rPr lang="en-US" dirty="0" smtClean="0"/>
              <a:t>DNS (domain resolution)</a:t>
            </a:r>
          </a:p>
          <a:p>
            <a:pPr lvl="1"/>
            <a:r>
              <a:rPr lang="en-US" dirty="0" smtClean="0"/>
              <a:t>Local DNS response 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Common TCP metrics: downlink/uplink throughput, round-trip time (RTT), packet loss rate, etc.</a:t>
            </a:r>
          </a:p>
          <a:p>
            <a:pPr lvl="1"/>
            <a:r>
              <a:rPr lang="en-US" dirty="0" smtClean="0"/>
              <a:t>For TCP throughput test, we choose the closest nodes among the </a:t>
            </a:r>
            <a:r>
              <a:rPr lang="en-US" i="1" dirty="0" smtClean="0">
                <a:solidFill>
                  <a:srgbClr val="0000FF"/>
                </a:solidFill>
              </a:rPr>
              <a:t>120+ global M-Lab nodes </a:t>
            </a:r>
            <a:r>
              <a:rPr lang="en-US" dirty="0" smtClean="0"/>
              <a:t>and use parallel TCP connections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 Network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03" y="4190090"/>
            <a:ext cx="1053243" cy="1311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83" y="1054980"/>
            <a:ext cx="1081970" cy="117419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6587799" y="3731800"/>
            <a:ext cx="1176304" cy="1114083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 rot="5400000" flipH="1" flipV="1">
            <a:off x="6391702" y="1838176"/>
            <a:ext cx="1526680" cy="1134482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648" y="405954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28" y="553996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563" y="227296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3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80419</TotalTime>
  <Words>2388</Words>
  <Application>Microsoft Macintosh PowerPoint</Application>
  <PresentationFormat>On-screen Show (4:3)</PresentationFormat>
  <Paragraphs>545</Paragraphs>
  <Slides>70</Slides>
  <Notes>70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prelim</vt:lpstr>
      <vt:lpstr>Equation</vt:lpstr>
      <vt:lpstr>Performance and Power Characterization of Cellular Networks and  Mobile Application Optimizations </vt:lpstr>
      <vt:lpstr>Smartphone Ecosystem</vt:lpstr>
      <vt:lpstr>Key Motivations</vt:lpstr>
      <vt:lpstr>My Research Goal</vt:lpstr>
      <vt:lpstr>Thesis Statement</vt:lpstr>
      <vt:lpstr>Roadmap</vt:lpstr>
      <vt:lpstr>Roadmap</vt:lpstr>
      <vt:lpstr>Design Goals of MobiPerf</vt:lpstr>
      <vt:lpstr>Cellular Network Metrics</vt:lpstr>
      <vt:lpstr>Cellular Network Metrics</vt:lpstr>
      <vt:lpstr>http://mobiperf.com</vt:lpstr>
      <vt:lpstr>Coverage of MobiPerf Data</vt:lpstr>
      <vt:lpstr>MobiPerf Benefits the Research Community</vt:lpstr>
      <vt:lpstr>Roadmap</vt:lpstr>
      <vt:lpstr>Smartphone web browsing is complicated</vt:lpstr>
      <vt:lpstr>Key challenges of web performance analysis</vt:lpstr>
      <vt:lpstr>How to isolate impact of individual factor?</vt:lpstr>
      <vt:lpstr>How to identify performance bottlenecks?</vt:lpstr>
      <vt:lpstr>Web browsing breakdown</vt:lpstr>
      <vt:lpstr>Lessons from web browsing performance study</vt:lpstr>
      <vt:lpstr>Roadmap</vt:lpstr>
      <vt:lpstr>LTE is New, Requires Exploration</vt:lpstr>
      <vt:lpstr>Motivations</vt:lpstr>
      <vt:lpstr>LTE network topology of the studied carrier</vt:lpstr>
      <vt:lpstr>LTE network topology of the studied carrier</vt:lpstr>
      <vt:lpstr>Data set studied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Radio Resource Control (RRC)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Trace-driven modeling methodology</vt:lpstr>
      <vt:lpstr>Power model validation</vt:lpstr>
      <vt:lpstr>UMICH data set</vt:lpstr>
      <vt:lpstr>Energy consumption break down</vt:lpstr>
      <vt:lpstr>Energy consumption break down</vt:lpstr>
      <vt:lpstr>Roadmap</vt:lpstr>
      <vt:lpstr>Radio Resource Control (RRC)  State Machine</vt:lpstr>
      <vt:lpstr>Fast Dormancy (FD)</vt:lpstr>
      <vt:lpstr>Problem with the Naïve Fast Dormancy</vt:lpstr>
      <vt:lpstr>RadioProphet: Intelligently Invoke FD</vt:lpstr>
      <vt:lpstr>Definition of a “burst”</vt:lpstr>
      <vt:lpstr>RadioProphet: Intelligent Radio Resource Deallocation for Cellular Networks </vt:lpstr>
      <vt:lpstr>Inter-Burst Time (IBT) Prediction</vt:lpstr>
      <vt:lpstr>Example Feature Selection – TCP Flags</vt:lpstr>
      <vt:lpstr>Implementation and Evaluation</vt:lpstr>
      <vt:lpstr>Summary and Future Agenda</vt:lpstr>
      <vt:lpstr>Thank you! </vt:lpstr>
      <vt:lpstr>PowerPoint Presentation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2556</cp:revision>
  <dcterms:created xsi:type="dcterms:W3CDTF">2012-01-10T20:28:26Z</dcterms:created>
  <dcterms:modified xsi:type="dcterms:W3CDTF">2013-04-29T20:40:22Z</dcterms:modified>
</cp:coreProperties>
</file>